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5122525" cy="10693400"/>
  <p:notesSz cx="6858000" cy="9144000"/>
  <p:defaultTextStyle>
    <a:defPPr>
      <a:defRPr lang="en-US"/>
    </a:defPPr>
    <a:lvl1pPr marL="0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64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28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93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57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821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85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949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513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80" y="-112"/>
      </p:cViewPr>
      <p:guideLst>
        <p:guide orient="horz" pos="3368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190" y="3321887"/>
            <a:ext cx="12854146" cy="22921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8379" y="6059593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FE640-0259-4A6E-AF05-8B638FA53A28}" type="datetimeFigureOut">
              <a:rPr lang="en-SG" smtClean="0"/>
              <a:t>12/9/14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B72F-4AA8-4907-B91C-2B49B7CFC5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1516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FE640-0259-4A6E-AF05-8B638FA53A28}" type="datetimeFigureOut">
              <a:rPr lang="en-SG" smtClean="0"/>
              <a:t>12/9/14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B72F-4AA8-4907-B91C-2B49B7CFC5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55428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50941" y="599029"/>
            <a:ext cx="4762545" cy="1277514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8052" y="599029"/>
            <a:ext cx="14040844" cy="1277514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FE640-0259-4A6E-AF05-8B638FA53A28}" type="datetimeFigureOut">
              <a:rPr lang="en-SG" smtClean="0"/>
              <a:t>12/9/14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B72F-4AA8-4907-B91C-2B49B7CFC5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0288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FE640-0259-4A6E-AF05-8B638FA53A28}" type="datetimeFigureOut">
              <a:rPr lang="en-SG" smtClean="0"/>
              <a:t>12/9/14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B72F-4AA8-4907-B91C-2B49B7CFC5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4352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575" y="6871501"/>
            <a:ext cx="12854146" cy="2123828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575" y="4532320"/>
            <a:ext cx="12854146" cy="233918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6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2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26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5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8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94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51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FE640-0259-4A6E-AF05-8B638FA53A28}" type="datetimeFigureOut">
              <a:rPr lang="en-SG" smtClean="0"/>
              <a:t>12/9/14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B72F-4AA8-4907-B91C-2B49B7CFC5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4585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8054" y="3492683"/>
            <a:ext cx="9401694" cy="9881494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11789" y="3492683"/>
            <a:ext cx="9401695" cy="9881494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FE640-0259-4A6E-AF05-8B638FA53A28}" type="datetimeFigureOut">
              <a:rPr lang="en-SG" smtClean="0"/>
              <a:t>12/9/14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B72F-4AA8-4907-B91C-2B49B7CFC5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91078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127" y="2393640"/>
            <a:ext cx="6681741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4" indent="0">
              <a:buNone/>
              <a:defRPr sz="3200" b="1"/>
            </a:lvl2pPr>
            <a:lvl3pPr marL="1475128" indent="0">
              <a:buNone/>
              <a:defRPr sz="2900" b="1"/>
            </a:lvl3pPr>
            <a:lvl4pPr marL="2212693" indent="0">
              <a:buNone/>
              <a:defRPr sz="2500" b="1"/>
            </a:lvl4pPr>
            <a:lvl5pPr marL="2950257" indent="0">
              <a:buNone/>
              <a:defRPr sz="2500" b="1"/>
            </a:lvl5pPr>
            <a:lvl6pPr marL="3687821" indent="0">
              <a:buNone/>
              <a:defRPr sz="2500" b="1"/>
            </a:lvl6pPr>
            <a:lvl7pPr marL="4425385" indent="0">
              <a:buNone/>
              <a:defRPr sz="2500" b="1"/>
            </a:lvl7pPr>
            <a:lvl8pPr marL="5162949" indent="0">
              <a:buNone/>
              <a:defRPr sz="2500" b="1"/>
            </a:lvl8pPr>
            <a:lvl9pPr marL="590051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6127" y="3391195"/>
            <a:ext cx="6681741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82034" y="2393640"/>
            <a:ext cx="6684366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4" indent="0">
              <a:buNone/>
              <a:defRPr sz="3200" b="1"/>
            </a:lvl2pPr>
            <a:lvl3pPr marL="1475128" indent="0">
              <a:buNone/>
              <a:defRPr sz="2900" b="1"/>
            </a:lvl3pPr>
            <a:lvl4pPr marL="2212693" indent="0">
              <a:buNone/>
              <a:defRPr sz="2500" b="1"/>
            </a:lvl4pPr>
            <a:lvl5pPr marL="2950257" indent="0">
              <a:buNone/>
              <a:defRPr sz="2500" b="1"/>
            </a:lvl5pPr>
            <a:lvl6pPr marL="3687821" indent="0">
              <a:buNone/>
              <a:defRPr sz="2500" b="1"/>
            </a:lvl6pPr>
            <a:lvl7pPr marL="4425385" indent="0">
              <a:buNone/>
              <a:defRPr sz="2500" b="1"/>
            </a:lvl7pPr>
            <a:lvl8pPr marL="5162949" indent="0">
              <a:buNone/>
              <a:defRPr sz="2500" b="1"/>
            </a:lvl8pPr>
            <a:lvl9pPr marL="590051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82034" y="3391195"/>
            <a:ext cx="6684366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FE640-0259-4A6E-AF05-8B638FA53A28}" type="datetimeFigureOut">
              <a:rPr lang="en-SG" smtClean="0"/>
              <a:t>12/9/14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B72F-4AA8-4907-B91C-2B49B7CFC5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5075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FE640-0259-4A6E-AF05-8B638FA53A28}" type="datetimeFigureOut">
              <a:rPr lang="en-SG" smtClean="0"/>
              <a:t>12/9/14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B72F-4AA8-4907-B91C-2B49B7CFC5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9037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FE640-0259-4A6E-AF05-8B638FA53A28}" type="datetimeFigureOut">
              <a:rPr lang="en-SG" smtClean="0"/>
              <a:t>12/9/14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B72F-4AA8-4907-B91C-2B49B7CFC5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9626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128" y="425756"/>
            <a:ext cx="4975206" cy="181193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2487" y="425757"/>
            <a:ext cx="8453912" cy="912652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6128" y="2237694"/>
            <a:ext cx="4975206" cy="7314583"/>
          </a:xfrm>
        </p:spPr>
        <p:txBody>
          <a:bodyPr/>
          <a:lstStyle>
            <a:lvl1pPr marL="0" indent="0">
              <a:buNone/>
              <a:defRPr sz="2300"/>
            </a:lvl1pPr>
            <a:lvl2pPr marL="737564" indent="0">
              <a:buNone/>
              <a:defRPr sz="2000"/>
            </a:lvl2pPr>
            <a:lvl3pPr marL="1475128" indent="0">
              <a:buNone/>
              <a:defRPr sz="1600"/>
            </a:lvl3pPr>
            <a:lvl4pPr marL="2212693" indent="0">
              <a:buNone/>
              <a:defRPr sz="1500"/>
            </a:lvl4pPr>
            <a:lvl5pPr marL="2950257" indent="0">
              <a:buNone/>
              <a:defRPr sz="1500"/>
            </a:lvl5pPr>
            <a:lvl6pPr marL="3687821" indent="0">
              <a:buNone/>
              <a:defRPr sz="1500"/>
            </a:lvl6pPr>
            <a:lvl7pPr marL="4425385" indent="0">
              <a:buNone/>
              <a:defRPr sz="1500"/>
            </a:lvl7pPr>
            <a:lvl8pPr marL="5162949" indent="0">
              <a:buNone/>
              <a:defRPr sz="1500"/>
            </a:lvl8pPr>
            <a:lvl9pPr marL="5900513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FE640-0259-4A6E-AF05-8B638FA53A28}" type="datetimeFigureOut">
              <a:rPr lang="en-SG" smtClean="0"/>
              <a:t>12/9/14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B72F-4AA8-4907-B91C-2B49B7CFC5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8140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4121" y="7485381"/>
            <a:ext cx="9073515" cy="88369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4121" y="955475"/>
            <a:ext cx="9073515" cy="6416040"/>
          </a:xfrm>
        </p:spPr>
        <p:txBody>
          <a:bodyPr/>
          <a:lstStyle>
            <a:lvl1pPr marL="0" indent="0">
              <a:buNone/>
              <a:defRPr sz="5200"/>
            </a:lvl1pPr>
            <a:lvl2pPr marL="737564" indent="0">
              <a:buNone/>
              <a:defRPr sz="4500"/>
            </a:lvl2pPr>
            <a:lvl3pPr marL="1475128" indent="0">
              <a:buNone/>
              <a:defRPr sz="3900"/>
            </a:lvl3pPr>
            <a:lvl4pPr marL="2212693" indent="0">
              <a:buNone/>
              <a:defRPr sz="3200"/>
            </a:lvl4pPr>
            <a:lvl5pPr marL="2950257" indent="0">
              <a:buNone/>
              <a:defRPr sz="3200"/>
            </a:lvl5pPr>
            <a:lvl6pPr marL="3687821" indent="0">
              <a:buNone/>
              <a:defRPr sz="3200"/>
            </a:lvl6pPr>
            <a:lvl7pPr marL="4425385" indent="0">
              <a:buNone/>
              <a:defRPr sz="3200"/>
            </a:lvl7pPr>
            <a:lvl8pPr marL="5162949" indent="0">
              <a:buNone/>
              <a:defRPr sz="3200"/>
            </a:lvl8pPr>
            <a:lvl9pPr marL="5900513" indent="0">
              <a:buNone/>
              <a:defRPr sz="32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4121" y="8369072"/>
            <a:ext cx="9073515" cy="1254989"/>
          </a:xfrm>
        </p:spPr>
        <p:txBody>
          <a:bodyPr/>
          <a:lstStyle>
            <a:lvl1pPr marL="0" indent="0">
              <a:buNone/>
              <a:defRPr sz="2300"/>
            </a:lvl1pPr>
            <a:lvl2pPr marL="737564" indent="0">
              <a:buNone/>
              <a:defRPr sz="2000"/>
            </a:lvl2pPr>
            <a:lvl3pPr marL="1475128" indent="0">
              <a:buNone/>
              <a:defRPr sz="1600"/>
            </a:lvl3pPr>
            <a:lvl4pPr marL="2212693" indent="0">
              <a:buNone/>
              <a:defRPr sz="1500"/>
            </a:lvl4pPr>
            <a:lvl5pPr marL="2950257" indent="0">
              <a:buNone/>
              <a:defRPr sz="1500"/>
            </a:lvl5pPr>
            <a:lvl6pPr marL="3687821" indent="0">
              <a:buNone/>
              <a:defRPr sz="1500"/>
            </a:lvl6pPr>
            <a:lvl7pPr marL="4425385" indent="0">
              <a:buNone/>
              <a:defRPr sz="1500"/>
            </a:lvl7pPr>
            <a:lvl8pPr marL="5162949" indent="0">
              <a:buNone/>
              <a:defRPr sz="1500"/>
            </a:lvl8pPr>
            <a:lvl9pPr marL="5900513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FE640-0259-4A6E-AF05-8B638FA53A28}" type="datetimeFigureOut">
              <a:rPr lang="en-SG" smtClean="0"/>
              <a:t>12/9/14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1B72F-4AA8-4907-B91C-2B49B7CFC5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0349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  <a:prstGeom prst="rect">
            <a:avLst/>
          </a:prstGeom>
        </p:spPr>
        <p:txBody>
          <a:bodyPr vert="horz" lIns="147513" tIns="73756" rIns="147513" bIns="737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126" y="2495128"/>
            <a:ext cx="13610273" cy="7057149"/>
          </a:xfrm>
          <a:prstGeom prst="rect">
            <a:avLst/>
          </a:prstGeom>
        </p:spPr>
        <p:txBody>
          <a:bodyPr vert="horz" lIns="147513" tIns="73756" rIns="147513" bIns="737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126" y="9911199"/>
            <a:ext cx="3528589" cy="56932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FE640-0259-4A6E-AF05-8B638FA53A28}" type="datetimeFigureOut">
              <a:rPr lang="en-SG" smtClean="0"/>
              <a:t>12/9/14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66863" y="9911199"/>
            <a:ext cx="4788800" cy="56932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810" y="9911199"/>
            <a:ext cx="3528589" cy="56932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1B72F-4AA8-4907-B91C-2B49B7CFC5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832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512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73" indent="-553173" algn="l" defTabSz="147512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42" indent="-460978" algn="l" defTabSz="147512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910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75" indent="-368782" algn="l" defTabSz="147512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9039" indent="-368782" algn="l" defTabSz="147512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603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67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731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96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64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28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93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57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821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85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949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513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8834" y="18108"/>
            <a:ext cx="8136903" cy="958028"/>
          </a:xfrm>
        </p:spPr>
        <p:txBody>
          <a:bodyPr>
            <a:noAutofit/>
          </a:bodyPr>
          <a:lstStyle/>
          <a:p>
            <a:r>
              <a:rPr lang="en-US" sz="5400" dirty="0" smtClean="0"/>
              <a:t>Business Model Canvas</a:t>
            </a:r>
            <a:endParaRPr lang="en-SG" sz="5400" dirty="0"/>
          </a:p>
        </p:txBody>
      </p:sp>
      <p:sp>
        <p:nvSpPr>
          <p:cNvPr id="6" name="Rounded Rectangle 5"/>
          <p:cNvSpPr/>
          <p:nvPr/>
        </p:nvSpPr>
        <p:spPr>
          <a:xfrm>
            <a:off x="51973" y="1098228"/>
            <a:ext cx="2988332" cy="7392684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TextBox 6"/>
          <p:cNvSpPr txBox="1"/>
          <p:nvPr/>
        </p:nvSpPr>
        <p:spPr>
          <a:xfrm>
            <a:off x="231993" y="1314252"/>
            <a:ext cx="26487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Key Partners</a:t>
            </a:r>
          </a:p>
          <a:p>
            <a:r>
              <a:rPr lang="en-US" sz="1200" dirty="0" smtClean="0"/>
              <a:t>Who are your key Partners?</a:t>
            </a:r>
          </a:p>
          <a:p>
            <a:r>
              <a:rPr lang="en-US" sz="1200" dirty="0" smtClean="0"/>
              <a:t>Who are our key Suppliers?</a:t>
            </a:r>
          </a:p>
          <a:p>
            <a:r>
              <a:rPr lang="en-US" sz="1200" dirty="0" smtClean="0"/>
              <a:t>Which Key Resources are we acquiring from partners?</a:t>
            </a:r>
          </a:p>
          <a:p>
            <a:r>
              <a:rPr lang="en-US" sz="1200" dirty="0" smtClean="0"/>
              <a:t>Which key activities do partners perform?</a:t>
            </a:r>
            <a:endParaRPr lang="en-SG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3112313" y="1122368"/>
            <a:ext cx="2988332" cy="3648268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SG" dirty="0"/>
          </a:p>
        </p:txBody>
      </p:sp>
      <p:sp>
        <p:nvSpPr>
          <p:cNvPr id="10" name="TextBox 9"/>
          <p:cNvSpPr txBox="1"/>
          <p:nvPr/>
        </p:nvSpPr>
        <p:spPr>
          <a:xfrm>
            <a:off x="3112313" y="1194376"/>
            <a:ext cx="29883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Key Activities</a:t>
            </a:r>
          </a:p>
          <a:p>
            <a:r>
              <a:rPr lang="en-US" sz="1200" dirty="0" smtClean="0"/>
              <a:t>What Key </a:t>
            </a:r>
            <a:r>
              <a:rPr lang="en-US" sz="1200" dirty="0" err="1" smtClean="0"/>
              <a:t>Activties</a:t>
            </a:r>
            <a:r>
              <a:rPr lang="en-US" sz="1200" dirty="0" smtClean="0"/>
              <a:t> do our Value Propositions require?</a:t>
            </a:r>
          </a:p>
          <a:p>
            <a:r>
              <a:rPr lang="en-US" sz="1200" dirty="0" smtClean="0"/>
              <a:t>Our Distribution Channels?</a:t>
            </a:r>
          </a:p>
          <a:p>
            <a:r>
              <a:rPr lang="en-US" sz="1200" dirty="0" smtClean="0"/>
              <a:t>Customer relationships?</a:t>
            </a:r>
          </a:p>
          <a:p>
            <a:r>
              <a:rPr lang="en-US" sz="1200" dirty="0" smtClean="0"/>
              <a:t>Revenue Streams?</a:t>
            </a:r>
            <a:endParaRPr lang="en-SG" sz="1200" dirty="0"/>
          </a:p>
        </p:txBody>
      </p:sp>
      <p:sp>
        <p:nvSpPr>
          <p:cNvPr id="11" name="Rounded Rectangle 10"/>
          <p:cNvSpPr/>
          <p:nvPr/>
        </p:nvSpPr>
        <p:spPr>
          <a:xfrm>
            <a:off x="3112313" y="4842644"/>
            <a:ext cx="2988332" cy="3648268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2" name="TextBox 11"/>
          <p:cNvSpPr txBox="1"/>
          <p:nvPr/>
        </p:nvSpPr>
        <p:spPr>
          <a:xfrm>
            <a:off x="3292333" y="5058668"/>
            <a:ext cx="2648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Key Resources</a:t>
            </a:r>
          </a:p>
          <a:p>
            <a:r>
              <a:rPr lang="en-US" sz="1200" dirty="0" smtClean="0"/>
              <a:t>What Key Resources do our Value Propositions require?</a:t>
            </a:r>
          </a:p>
          <a:p>
            <a:r>
              <a:rPr lang="en-US" sz="1200" dirty="0" smtClean="0"/>
              <a:t>Our Distribution Channels? Customer Relationships?</a:t>
            </a:r>
            <a:endParaRPr lang="en-SG" sz="1200" dirty="0"/>
          </a:p>
        </p:txBody>
      </p:sp>
      <p:sp>
        <p:nvSpPr>
          <p:cNvPr id="22" name="Rounded Rectangle 21"/>
          <p:cNvSpPr/>
          <p:nvPr/>
        </p:nvSpPr>
        <p:spPr>
          <a:xfrm>
            <a:off x="6172653" y="1098228"/>
            <a:ext cx="2988332" cy="7392684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" name="TextBox 22"/>
          <p:cNvSpPr txBox="1"/>
          <p:nvPr/>
        </p:nvSpPr>
        <p:spPr>
          <a:xfrm>
            <a:off x="6172653" y="1170236"/>
            <a:ext cx="29883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Value Proposition</a:t>
            </a:r>
          </a:p>
          <a:p>
            <a:r>
              <a:rPr lang="en-US" sz="1200" dirty="0" smtClean="0"/>
              <a:t>What value do we deliver to the customer?</a:t>
            </a:r>
          </a:p>
          <a:p>
            <a:r>
              <a:rPr lang="en-US" sz="1200" dirty="0" smtClean="0"/>
              <a:t>Which one of our customer’s problems are we helping to solve?</a:t>
            </a:r>
          </a:p>
          <a:p>
            <a:r>
              <a:rPr lang="en-US" sz="1200" dirty="0" smtClean="0"/>
              <a:t>What bundles of products &amp; services are we offering to each customer segment?</a:t>
            </a:r>
          </a:p>
          <a:p>
            <a:r>
              <a:rPr lang="en-US" sz="1200" dirty="0" smtClean="0"/>
              <a:t>Which customer needs are we satisfying?</a:t>
            </a:r>
            <a:endParaRPr lang="en-SG" sz="1200" dirty="0"/>
          </a:p>
        </p:txBody>
      </p:sp>
      <p:sp>
        <p:nvSpPr>
          <p:cNvPr id="24" name="Rounded Rectangle 23"/>
          <p:cNvSpPr/>
          <p:nvPr/>
        </p:nvSpPr>
        <p:spPr>
          <a:xfrm>
            <a:off x="9268997" y="1122368"/>
            <a:ext cx="2988332" cy="3648268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SG" dirty="0"/>
          </a:p>
        </p:txBody>
      </p:sp>
      <p:sp>
        <p:nvSpPr>
          <p:cNvPr id="25" name="TextBox 24"/>
          <p:cNvSpPr txBox="1"/>
          <p:nvPr/>
        </p:nvSpPr>
        <p:spPr>
          <a:xfrm>
            <a:off x="9268997" y="1194376"/>
            <a:ext cx="29883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Customer Relationships</a:t>
            </a:r>
          </a:p>
          <a:p>
            <a:r>
              <a:rPr lang="en-US" sz="1200" dirty="0" smtClean="0"/>
              <a:t>What type of relationship  does each of our Customer Segments expect us to establish and maintain with them?</a:t>
            </a:r>
          </a:p>
          <a:p>
            <a:r>
              <a:rPr lang="en-US" sz="1200" dirty="0" smtClean="0"/>
              <a:t>Which ones have we established?</a:t>
            </a:r>
          </a:p>
          <a:p>
            <a:r>
              <a:rPr lang="en-US" sz="1200" dirty="0" smtClean="0"/>
              <a:t>How are they  integrated into the rest of the business model?</a:t>
            </a:r>
            <a:endParaRPr lang="en-SG" sz="1200" dirty="0"/>
          </a:p>
        </p:txBody>
      </p:sp>
      <p:sp>
        <p:nvSpPr>
          <p:cNvPr id="26" name="Rounded Rectangle 25"/>
          <p:cNvSpPr/>
          <p:nvPr/>
        </p:nvSpPr>
        <p:spPr>
          <a:xfrm>
            <a:off x="9268997" y="4842644"/>
            <a:ext cx="2988332" cy="3648268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7" name="TextBox 26"/>
          <p:cNvSpPr txBox="1"/>
          <p:nvPr/>
        </p:nvSpPr>
        <p:spPr>
          <a:xfrm>
            <a:off x="9361462" y="5058668"/>
            <a:ext cx="280831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Channels</a:t>
            </a:r>
          </a:p>
          <a:p>
            <a:r>
              <a:rPr lang="en-US" sz="1200" dirty="0" smtClean="0"/>
              <a:t>Through which channels do our customer segments want to be reached?</a:t>
            </a:r>
          </a:p>
          <a:p>
            <a:r>
              <a:rPr lang="en-US" sz="1200" dirty="0" smtClean="0"/>
              <a:t>How are we reaching them now?</a:t>
            </a:r>
          </a:p>
          <a:p>
            <a:r>
              <a:rPr lang="en-US" sz="1200" dirty="0" smtClean="0"/>
              <a:t>How are our channels integrated</a:t>
            </a:r>
            <a:r>
              <a:rPr lang="en-US" sz="1400" dirty="0" smtClean="0"/>
              <a:t>?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12365341" y="1098228"/>
            <a:ext cx="2669206" cy="7392684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9" name="TextBox 28"/>
          <p:cNvSpPr txBox="1"/>
          <p:nvPr/>
        </p:nvSpPr>
        <p:spPr>
          <a:xfrm>
            <a:off x="12385798" y="1170236"/>
            <a:ext cx="26487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Customer Segments</a:t>
            </a:r>
          </a:p>
          <a:p>
            <a:r>
              <a:rPr lang="en-US" sz="1200" dirty="0" smtClean="0"/>
              <a:t>For whom are we creating value?</a:t>
            </a:r>
          </a:p>
          <a:p>
            <a:r>
              <a:rPr lang="en-US" sz="1200" dirty="0" smtClean="0"/>
              <a:t>Who are our most important customers?</a:t>
            </a:r>
            <a:endParaRPr lang="en-SG" sz="1200" dirty="0"/>
          </a:p>
        </p:txBody>
      </p:sp>
      <p:sp>
        <p:nvSpPr>
          <p:cNvPr id="31" name="Rounded Rectangle 30"/>
          <p:cNvSpPr/>
          <p:nvPr/>
        </p:nvSpPr>
        <p:spPr>
          <a:xfrm>
            <a:off x="51973" y="8659068"/>
            <a:ext cx="7437281" cy="1704052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3" name="Rounded Rectangle 32"/>
          <p:cNvSpPr/>
          <p:nvPr/>
        </p:nvSpPr>
        <p:spPr>
          <a:xfrm>
            <a:off x="7612813" y="8659068"/>
            <a:ext cx="7437281" cy="1704052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4" name="TextBox 33"/>
          <p:cNvSpPr txBox="1"/>
          <p:nvPr/>
        </p:nvSpPr>
        <p:spPr>
          <a:xfrm>
            <a:off x="7777286" y="8749363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Revenue</a:t>
            </a:r>
          </a:p>
          <a:p>
            <a:r>
              <a:rPr lang="en-US" sz="1200" dirty="0" smtClean="0"/>
              <a:t>For what value are our customers really to pay?</a:t>
            </a:r>
          </a:p>
          <a:p>
            <a:r>
              <a:rPr lang="en-US" sz="1200" dirty="0" smtClean="0"/>
              <a:t>For what do they currently pay?</a:t>
            </a:r>
          </a:p>
          <a:p>
            <a:endParaRPr lang="en-US" sz="1200" dirty="0" smtClean="0"/>
          </a:p>
          <a:p>
            <a:endParaRPr lang="en-SG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231993" y="8651960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Cost Structure</a:t>
            </a:r>
          </a:p>
          <a:p>
            <a:r>
              <a:rPr lang="en-US" sz="1200" dirty="0" smtClean="0"/>
              <a:t>What are the most important costs inherent in our business model?</a:t>
            </a:r>
          </a:p>
          <a:p>
            <a:r>
              <a:rPr lang="en-US" sz="1200" dirty="0" smtClean="0"/>
              <a:t>Which Key Resources are the most expensive?</a:t>
            </a:r>
          </a:p>
          <a:p>
            <a:r>
              <a:rPr lang="en-US" sz="1200" dirty="0" smtClean="0"/>
              <a:t>Which Key Activities are most expensive?</a:t>
            </a:r>
          </a:p>
          <a:p>
            <a:endParaRPr lang="en-US" sz="1200" dirty="0" smtClean="0"/>
          </a:p>
          <a:p>
            <a:endParaRPr lang="en-SG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12185321" y="115958"/>
            <a:ext cx="2864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Group #:</a:t>
            </a:r>
            <a:endParaRPr lang="en-SG" sz="1800" dirty="0"/>
          </a:p>
        </p:txBody>
      </p:sp>
    </p:spTree>
    <p:extLst>
      <p:ext uri="{BB962C8B-B14F-4D97-AF65-F5344CB8AC3E}">
        <p14:creationId xmlns:p14="http://schemas.microsoft.com/office/powerpoint/2010/main" val="74596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35BDC5C4B8E04DB752C6F5108D0FEE" ma:contentTypeVersion="1" ma:contentTypeDescription="Create a new document." ma:contentTypeScope="" ma:versionID="7a065099fc179941c23b6f6dafb1f703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b6cd988a324f997c9ef11f846ceb343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071DCFC-C4A1-4AD5-ACFB-47B7328453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E8E5803-71F8-4F78-B47C-D47E11EF7F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8CCACB-7CCC-423C-B2F9-955697B0D127}">
  <ds:schemaRefs>
    <ds:schemaRef ds:uri="http://schemas.microsoft.com/office/2006/metadata/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249</Words>
  <Application>Microsoft Macintosh PowerPoint</Application>
  <PresentationFormat>Custom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Business Model Canvas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Laurel Yan</cp:lastModifiedBy>
  <cp:revision>7</cp:revision>
  <dcterms:created xsi:type="dcterms:W3CDTF">2013-03-24T15:33:42Z</dcterms:created>
  <dcterms:modified xsi:type="dcterms:W3CDTF">2014-12-09T10:24:22Z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0x010100C735BDC5C4B8E04DB752C6F5108D0FEE</vt:lpwstr>
  </property>
</Properties>
</file>