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2" r:id="rId2"/>
    <p:sldId id="265" r:id="rId3"/>
    <p:sldId id="266" r:id="rId4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8035" autoAdjust="0"/>
  </p:normalViewPr>
  <p:slideViewPr>
    <p:cSldViewPr>
      <p:cViewPr>
        <p:scale>
          <a:sx n="100" d="100"/>
          <a:sy n="100" d="100"/>
        </p:scale>
        <p:origin x="-229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tags" Target="tags/tag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19B35-17C9-4E94-B693-C0179522F4A3}" type="datetimeFigureOut">
              <a:rPr lang="en-US" smtClean="0"/>
              <a:t>6/17/14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3E3E6-2AF7-4A2E-80BC-BFF56A54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8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99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51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6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2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3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9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0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2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2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/>
              <a:t>6/17/14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6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20" Type="http://schemas.openxmlformats.org/officeDocument/2006/relationships/tags" Target="../tags/tag21.xml"/><Relationship Id="rId21" Type="http://schemas.openxmlformats.org/officeDocument/2006/relationships/tags" Target="../tags/tag22.xml"/><Relationship Id="rId22" Type="http://schemas.openxmlformats.org/officeDocument/2006/relationships/tags" Target="../tags/tag23.xml"/><Relationship Id="rId23" Type="http://schemas.openxmlformats.org/officeDocument/2006/relationships/tags" Target="../tags/tag24.xml"/><Relationship Id="rId24" Type="http://schemas.openxmlformats.org/officeDocument/2006/relationships/tags" Target="../tags/tag25.xml"/><Relationship Id="rId25" Type="http://schemas.openxmlformats.org/officeDocument/2006/relationships/tags" Target="../tags/tag26.xml"/><Relationship Id="rId26" Type="http://schemas.openxmlformats.org/officeDocument/2006/relationships/tags" Target="../tags/tag27.xml"/><Relationship Id="rId27" Type="http://schemas.openxmlformats.org/officeDocument/2006/relationships/tags" Target="../tags/tag28.xml"/><Relationship Id="rId28" Type="http://schemas.openxmlformats.org/officeDocument/2006/relationships/tags" Target="../tags/tag29.xml"/><Relationship Id="rId29" Type="http://schemas.openxmlformats.org/officeDocument/2006/relationships/tags" Target="../tags/tag30.xml"/><Relationship Id="rId30" Type="http://schemas.openxmlformats.org/officeDocument/2006/relationships/tags" Target="../tags/tag31.xml"/><Relationship Id="rId31" Type="http://schemas.openxmlformats.org/officeDocument/2006/relationships/slideLayout" Target="../slideLayouts/slideLayout6.xml"/><Relationship Id="rId32" Type="http://schemas.openxmlformats.org/officeDocument/2006/relationships/image" Target="../media/image1.png"/><Relationship Id="rId10" Type="http://schemas.openxmlformats.org/officeDocument/2006/relationships/tags" Target="../tags/tag11.xml"/><Relationship Id="rId11" Type="http://schemas.openxmlformats.org/officeDocument/2006/relationships/tags" Target="../tags/tag12.xml"/><Relationship Id="rId12" Type="http://schemas.openxmlformats.org/officeDocument/2006/relationships/tags" Target="../tags/tag13.xml"/><Relationship Id="rId13" Type="http://schemas.openxmlformats.org/officeDocument/2006/relationships/tags" Target="../tags/tag14.xml"/><Relationship Id="rId14" Type="http://schemas.openxmlformats.org/officeDocument/2006/relationships/tags" Target="../tags/tag15.xml"/><Relationship Id="rId15" Type="http://schemas.openxmlformats.org/officeDocument/2006/relationships/tags" Target="../tags/tag16.xml"/><Relationship Id="rId16" Type="http://schemas.openxmlformats.org/officeDocument/2006/relationships/tags" Target="../tags/tag17.xml"/><Relationship Id="rId17" Type="http://schemas.openxmlformats.org/officeDocument/2006/relationships/tags" Target="../tags/tag18.xml"/><Relationship Id="rId18" Type="http://schemas.openxmlformats.org/officeDocument/2006/relationships/tags" Target="../tags/tag19.xml"/><Relationship Id="rId19" Type="http://schemas.openxmlformats.org/officeDocument/2006/relationships/tags" Target="../tags/tag20.xml"/><Relationship Id="rId1" Type="http://schemas.openxmlformats.org/officeDocument/2006/relationships/tags" Target="../tags/tag2.xml"/><Relationship Id="rId2" Type="http://schemas.openxmlformats.org/officeDocument/2006/relationships/tags" Target="../tags/tag3.xml"/><Relationship Id="rId3" Type="http://schemas.openxmlformats.org/officeDocument/2006/relationships/tags" Target="../tags/tag4.xml"/><Relationship Id="rId4" Type="http://schemas.openxmlformats.org/officeDocument/2006/relationships/tags" Target="../tags/tag5.xml"/><Relationship Id="rId5" Type="http://schemas.openxmlformats.org/officeDocument/2006/relationships/tags" Target="../tags/tag6.xml"/><Relationship Id="rId6" Type="http://schemas.openxmlformats.org/officeDocument/2006/relationships/tags" Target="../tags/tag7.xml"/><Relationship Id="rId7" Type="http://schemas.openxmlformats.org/officeDocument/2006/relationships/tags" Target="../tags/tag8.xml"/><Relationship Id="rId8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fppt.com/officetimelin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ppt.com/officetimeline" TargetMode="External"/><Relationship Id="rId4" Type="http://schemas.openxmlformats.org/officeDocument/2006/relationships/image" Target="../media/image5.png"/><Relationship Id="rId5" Type="http://schemas.microsoft.com/office/2007/relationships/hdphoto" Target="../media/hdphoto1.wdp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hyperlink" Target="http://www.officetimeline.com/fwlink.aspx?linkid=1030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fppt.com/officetimel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71" name="intervalshape"/>
          <p:cNvCxnSpPr/>
          <p:nvPr/>
        </p:nvCxnSpPr>
        <p:spPr>
          <a:xfrm>
            <a:off x="1508125" y="6048780"/>
            <a:ext cx="4291058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0" name="intervalshape"/>
          <p:cNvSpPr/>
          <p:nvPr>
            <p:custDataLst>
              <p:tags r:id="rId2"/>
            </p:custDataLst>
          </p:nvPr>
        </p:nvSpPr>
        <p:spPr>
          <a:xfrm>
            <a:off x="5799183" y="5913314"/>
            <a:ext cx="1489166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65" name="intervalshape"/>
          <p:cNvCxnSpPr/>
          <p:nvPr/>
        </p:nvCxnSpPr>
        <p:spPr>
          <a:xfrm>
            <a:off x="1012825" y="5584079"/>
            <a:ext cx="3738426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4" name="intervalshape"/>
          <p:cNvSpPr/>
          <p:nvPr>
            <p:custDataLst>
              <p:tags r:id="rId3"/>
            </p:custDataLst>
          </p:nvPr>
        </p:nvSpPr>
        <p:spPr>
          <a:xfrm>
            <a:off x="4751251" y="5448612"/>
            <a:ext cx="1047932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59" name="intervalshape"/>
          <p:cNvCxnSpPr/>
          <p:nvPr/>
        </p:nvCxnSpPr>
        <p:spPr>
          <a:xfrm>
            <a:off x="747713" y="5119377"/>
            <a:ext cx="3176224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8" name="intervalshape"/>
          <p:cNvSpPr/>
          <p:nvPr>
            <p:custDataLst>
              <p:tags r:id="rId4"/>
            </p:custDataLst>
          </p:nvPr>
        </p:nvSpPr>
        <p:spPr>
          <a:xfrm>
            <a:off x="3923937" y="4983911"/>
            <a:ext cx="827314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53" name="intervalshape"/>
          <p:cNvCxnSpPr/>
          <p:nvPr/>
        </p:nvCxnSpPr>
        <p:spPr>
          <a:xfrm>
            <a:off x="1390650" y="4654677"/>
            <a:ext cx="2009322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2" name="intervalshape"/>
          <p:cNvSpPr/>
          <p:nvPr>
            <p:custDataLst>
              <p:tags r:id="rId5"/>
            </p:custDataLst>
          </p:nvPr>
        </p:nvSpPr>
        <p:spPr>
          <a:xfrm>
            <a:off x="3399972" y="4519211"/>
            <a:ext cx="1130662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47" name="intervalshape"/>
          <p:cNvCxnSpPr/>
          <p:nvPr/>
        </p:nvCxnSpPr>
        <p:spPr>
          <a:xfrm>
            <a:off x="957263" y="4189976"/>
            <a:ext cx="1808434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6" name="intervalshape"/>
          <p:cNvSpPr/>
          <p:nvPr>
            <p:custDataLst>
              <p:tags r:id="rId6"/>
            </p:custDataLst>
          </p:nvPr>
        </p:nvSpPr>
        <p:spPr>
          <a:xfrm>
            <a:off x="2765697" y="4054509"/>
            <a:ext cx="772160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41" name="intervalshape"/>
          <p:cNvCxnSpPr/>
          <p:nvPr/>
        </p:nvCxnSpPr>
        <p:spPr>
          <a:xfrm>
            <a:off x="958850" y="3745428"/>
            <a:ext cx="234950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0" name="intervalshape"/>
          <p:cNvSpPr/>
          <p:nvPr>
            <p:custDataLst>
              <p:tags r:id="rId7"/>
            </p:custDataLst>
          </p:nvPr>
        </p:nvSpPr>
        <p:spPr>
          <a:xfrm>
            <a:off x="1193801" y="3609962"/>
            <a:ext cx="1571897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08841"/>
            <a:ext cx="8183880" cy="700835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64C1E"/>
                </a:solidFill>
              </a:rPr>
              <a:t>Marketing Plan</a:t>
            </a:r>
            <a:endParaRPr lang="en-US" b="1" dirty="0">
              <a:solidFill>
                <a:srgbClr val="F64C1E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751236" y="722646"/>
            <a:ext cx="1502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4D5B6B">
                    <a:lumMod val="75000"/>
                    <a:lumOff val="25000"/>
                  </a:srgbClr>
                </a:solidFill>
              </a:rPr>
              <a:t>Target Market</a:t>
            </a:r>
            <a:endParaRPr lang="en-US" sz="1200" b="1" dirty="0">
              <a:solidFill>
                <a:srgbClr val="4D5B6B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88" name="Picture 13" descr="C:\Users\emalik\AppData\Local\Microsoft\Windows\Temporary Internet Files\Content.IE5\JV5W57RC\MCj04380640000[1].png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6951944" y="1047750"/>
            <a:ext cx="668056" cy="668218"/>
          </a:xfrm>
          <a:prstGeom prst="rect">
            <a:avLst/>
          </a:prstGeom>
          <a:noFill/>
        </p:spPr>
      </p:pic>
      <p:sp>
        <p:nvSpPr>
          <p:cNvPr id="89" name="TextBox 88"/>
          <p:cNvSpPr txBox="1"/>
          <p:nvPr/>
        </p:nvSpPr>
        <p:spPr>
          <a:xfrm>
            <a:off x="7589437" y="111453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4D5B6B">
                    <a:lumMod val="75000"/>
                    <a:lumOff val="25000"/>
                  </a:srgbClr>
                </a:solidFill>
              </a:rPr>
              <a:t>North America</a:t>
            </a:r>
            <a:endParaRPr lang="en-US" sz="1200" dirty="0">
              <a:solidFill>
                <a:srgbClr val="4D5B6B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518" name="pgshape"/>
          <p:cNvSpPr/>
          <p:nvPr>
            <p:custDataLst>
              <p:tags r:id="rId8"/>
            </p:custDataLst>
          </p:nvPr>
        </p:nvSpPr>
        <p:spPr>
          <a:xfrm>
            <a:off x="1193800" y="2392692"/>
            <a:ext cx="6756400" cy="677333"/>
          </a:xfrm>
          <a:prstGeom prst="rect">
            <a:avLst/>
          </a:prstGeom>
          <a:gradFill flip="none" rotWithShape="1">
            <a:gsLst>
              <a:gs pos="0">
                <a:srgbClr val="B23301"/>
              </a:gs>
              <a:gs pos="50000">
                <a:srgbClr val="F24602"/>
              </a:gs>
              <a:gs pos="100000">
                <a:srgbClr val="B23601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9" name="pgshape"/>
          <p:cNvSpPr txBox="1"/>
          <p:nvPr>
            <p:custDataLst>
              <p:tags r:id="rId9"/>
            </p:custDataLst>
          </p:nvPr>
        </p:nvSpPr>
        <p:spPr>
          <a:xfrm>
            <a:off x="431800" y="2392692"/>
            <a:ext cx="635000" cy="677333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ctr"/>
            <a:r>
              <a:rPr lang="en-US" sz="2400" b="1" smtClean="0">
                <a:solidFill>
                  <a:schemeClr val="accent2"/>
                </a:solidFill>
                <a:latin typeface="Calibri"/>
              </a:rPr>
              <a:t>2013</a:t>
            </a:r>
            <a:endParaRPr lang="en-US" sz="2400" b="1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3520" name="pgshape"/>
          <p:cNvSpPr txBox="1"/>
          <p:nvPr>
            <p:custDataLst>
              <p:tags r:id="rId10"/>
            </p:custDataLst>
          </p:nvPr>
        </p:nvSpPr>
        <p:spPr>
          <a:xfrm>
            <a:off x="1193800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Jun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22" name="pgshape"/>
          <p:cNvSpPr txBox="1"/>
          <p:nvPr>
            <p:custDataLst>
              <p:tags r:id="rId11"/>
            </p:custDataLst>
          </p:nvPr>
        </p:nvSpPr>
        <p:spPr>
          <a:xfrm>
            <a:off x="2021114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Jul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24" name="pgshape"/>
          <p:cNvSpPr txBox="1"/>
          <p:nvPr>
            <p:custDataLst>
              <p:tags r:id="rId12"/>
            </p:custDataLst>
          </p:nvPr>
        </p:nvSpPr>
        <p:spPr>
          <a:xfrm>
            <a:off x="2876006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Aug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26" name="pgshape"/>
          <p:cNvSpPr txBox="1"/>
          <p:nvPr>
            <p:custDataLst>
              <p:tags r:id="rId13"/>
            </p:custDataLst>
          </p:nvPr>
        </p:nvSpPr>
        <p:spPr>
          <a:xfrm>
            <a:off x="3730897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Sep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28" name="pgshape"/>
          <p:cNvSpPr txBox="1"/>
          <p:nvPr>
            <p:custDataLst>
              <p:tags r:id="rId14"/>
            </p:custDataLst>
          </p:nvPr>
        </p:nvSpPr>
        <p:spPr>
          <a:xfrm>
            <a:off x="4558211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Oct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30" name="pgshape"/>
          <p:cNvSpPr txBox="1"/>
          <p:nvPr>
            <p:custDataLst>
              <p:tags r:id="rId15"/>
            </p:custDataLst>
          </p:nvPr>
        </p:nvSpPr>
        <p:spPr>
          <a:xfrm>
            <a:off x="5413103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Nov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32" name="pgshape"/>
          <p:cNvSpPr txBox="1"/>
          <p:nvPr>
            <p:custDataLst>
              <p:tags r:id="rId16"/>
            </p:custDataLst>
          </p:nvPr>
        </p:nvSpPr>
        <p:spPr>
          <a:xfrm>
            <a:off x="6240417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Dec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34" name="pgshape"/>
          <p:cNvSpPr txBox="1"/>
          <p:nvPr>
            <p:custDataLst>
              <p:tags r:id="rId17"/>
            </p:custDataLst>
          </p:nvPr>
        </p:nvSpPr>
        <p:spPr>
          <a:xfrm>
            <a:off x="7095309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Jan
2014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36" name="pgshape"/>
          <p:cNvSpPr txBox="1"/>
          <p:nvPr>
            <p:custDataLst>
              <p:tags r:id="rId18"/>
            </p:custDataLst>
          </p:nvPr>
        </p:nvSpPr>
        <p:spPr>
          <a:xfrm>
            <a:off x="8077200" y="2392692"/>
            <a:ext cx="635000" cy="677333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ctr"/>
            <a:r>
              <a:rPr lang="en-US" sz="2400" b="1" smtClean="0">
                <a:solidFill>
                  <a:schemeClr val="accent2"/>
                </a:solidFill>
                <a:latin typeface="Calibri"/>
              </a:rPr>
              <a:t>2014</a:t>
            </a:r>
            <a:endParaRPr lang="en-US" sz="2400" b="1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3538" name="intervalshape"/>
          <p:cNvSpPr txBox="1"/>
          <p:nvPr>
            <p:custDataLst>
              <p:tags r:id="rId19"/>
            </p:custDataLst>
          </p:nvPr>
        </p:nvSpPr>
        <p:spPr>
          <a:xfrm>
            <a:off x="203200" y="3604364"/>
            <a:ext cx="755650" cy="28212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Situational Analysis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42" name="intervalshape"/>
          <p:cNvSpPr txBox="1"/>
          <p:nvPr>
            <p:custDataLst>
              <p:tags r:id="rId20"/>
            </p:custDataLst>
          </p:nvPr>
        </p:nvSpPr>
        <p:spPr>
          <a:xfrm>
            <a:off x="2765697" y="3571022"/>
            <a:ext cx="1163780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6/1/13 - 7/28/13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44" name="intervalshape"/>
          <p:cNvSpPr txBox="1"/>
          <p:nvPr>
            <p:custDataLst>
              <p:tags r:id="rId21"/>
            </p:custDataLst>
          </p:nvPr>
        </p:nvSpPr>
        <p:spPr>
          <a:xfrm>
            <a:off x="203200" y="4119445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Objectives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48" name="intervalshape"/>
          <p:cNvSpPr txBox="1"/>
          <p:nvPr>
            <p:custDataLst>
              <p:tags r:id="rId22"/>
            </p:custDataLst>
          </p:nvPr>
        </p:nvSpPr>
        <p:spPr>
          <a:xfrm>
            <a:off x="3537858" y="4015569"/>
            <a:ext cx="1242328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7/28/13 - 8/25/13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50" name="intervalshape"/>
          <p:cNvSpPr txBox="1"/>
          <p:nvPr>
            <p:custDataLst>
              <p:tags r:id="rId23"/>
            </p:custDataLst>
          </p:nvPr>
        </p:nvSpPr>
        <p:spPr>
          <a:xfrm>
            <a:off x="203200" y="4584145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Strategy Creation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54" name="intervalshape"/>
          <p:cNvSpPr txBox="1"/>
          <p:nvPr>
            <p:custDataLst>
              <p:tags r:id="rId24"/>
            </p:custDataLst>
          </p:nvPr>
        </p:nvSpPr>
        <p:spPr>
          <a:xfrm>
            <a:off x="4530635" y="4480271"/>
            <a:ext cx="1242328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8/20/13 - 9/30/13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56" name="intervalshape"/>
          <p:cNvSpPr txBox="1"/>
          <p:nvPr>
            <p:custDataLst>
              <p:tags r:id="rId25"/>
            </p:custDataLst>
          </p:nvPr>
        </p:nvSpPr>
        <p:spPr>
          <a:xfrm>
            <a:off x="203200" y="5048846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Tactics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60" name="intervalshape"/>
          <p:cNvSpPr txBox="1"/>
          <p:nvPr>
            <p:custDataLst>
              <p:tags r:id="rId26"/>
            </p:custDataLst>
          </p:nvPr>
        </p:nvSpPr>
        <p:spPr>
          <a:xfrm>
            <a:off x="4751251" y="4944972"/>
            <a:ext cx="1163780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9/8/13 - 10/8/13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62" name="intervalshape"/>
          <p:cNvSpPr txBox="1"/>
          <p:nvPr>
            <p:custDataLst>
              <p:tags r:id="rId27"/>
            </p:custDataLst>
          </p:nvPr>
        </p:nvSpPr>
        <p:spPr>
          <a:xfrm>
            <a:off x="203200" y="5513546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Action Plan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66" name="intervalshape"/>
          <p:cNvSpPr txBox="1"/>
          <p:nvPr>
            <p:custDataLst>
              <p:tags r:id="rId28"/>
            </p:custDataLst>
          </p:nvPr>
        </p:nvSpPr>
        <p:spPr>
          <a:xfrm>
            <a:off x="5799183" y="5409672"/>
            <a:ext cx="1320874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10/8/13 - 11/15/13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68" name="intervalshape"/>
          <p:cNvSpPr txBox="1"/>
          <p:nvPr>
            <p:custDataLst>
              <p:tags r:id="rId29"/>
            </p:custDataLst>
          </p:nvPr>
        </p:nvSpPr>
        <p:spPr>
          <a:xfrm>
            <a:off x="203200" y="5978248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Control Mechanism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72" name="intervalshape"/>
          <p:cNvSpPr txBox="1"/>
          <p:nvPr>
            <p:custDataLst>
              <p:tags r:id="rId30"/>
            </p:custDataLst>
          </p:nvPr>
        </p:nvSpPr>
        <p:spPr>
          <a:xfrm>
            <a:off x="7288350" y="5874374"/>
            <a:ext cx="1242328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11/15/13 - 1/8/14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4036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4572000" cy="6890235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65741" y="6623971"/>
            <a:ext cx="3267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>
                    <a:lumMod val="95000"/>
                  </a:schemeClr>
                </a:solidFill>
              </a:rPr>
              <a:t>Copyright © 2012, Office Timeline, LLC.  All rights reserved.</a:t>
            </a:r>
            <a:endParaRPr 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317572"/>
            <a:ext cx="4046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247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Award winning, </a:t>
            </a:r>
            <a:r>
              <a:rPr lang="en-US" i="1" dirty="0" smtClean="0">
                <a:solidFill>
                  <a:srgbClr val="D247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free</a:t>
            </a:r>
            <a:r>
              <a:rPr lang="en-US" dirty="0" smtClean="0">
                <a:solidFill>
                  <a:srgbClr val="D247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timeline maker </a:t>
            </a:r>
            <a:br>
              <a:rPr lang="en-US" dirty="0" smtClean="0">
                <a:solidFill>
                  <a:srgbClr val="D247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dirty="0" smtClean="0">
                <a:solidFill>
                  <a:srgbClr val="D247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for Microsoft PowerPoint</a:t>
            </a:r>
            <a:r>
              <a:rPr lang="en-US" dirty="0" smtClean="0">
                <a:solidFill>
                  <a:srgbClr val="D24726"/>
                </a:solidFill>
                <a:latin typeface="Arial"/>
                <a:ea typeface="Segoe UI" pitchFamily="34" charset="0"/>
                <a:cs typeface="Arial"/>
              </a:rPr>
              <a:t>™</a:t>
            </a:r>
          </a:p>
        </p:txBody>
      </p:sp>
      <p:sp>
        <p:nvSpPr>
          <p:cNvPr id="3" name="Rectangle 2"/>
          <p:cNvSpPr/>
          <p:nvPr/>
        </p:nvSpPr>
        <p:spPr>
          <a:xfrm>
            <a:off x="5305499" y="1521589"/>
            <a:ext cx="354152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US" dirty="0" smtClean="0">
                <a:solidFill>
                  <a:srgbClr val="D24726"/>
                </a:solidFill>
              </a:rPr>
              <a:t>Simple, easy to use wizard.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900"/>
              </a:spcAft>
            </a:pPr>
            <a:r>
              <a:rPr lang="en-US" dirty="0" smtClean="0">
                <a:solidFill>
                  <a:srgbClr val="D24726"/>
                </a:solidFill>
              </a:rPr>
              <a:t>Professional, quick results.</a:t>
            </a:r>
          </a:p>
          <a:p>
            <a:pPr>
              <a:spcAft>
                <a:spcPts val="900"/>
              </a:spcAft>
            </a:pPr>
            <a:r>
              <a:rPr lang="en-US" dirty="0" smtClean="0">
                <a:solidFill>
                  <a:srgbClr val="D24726"/>
                </a:solidFill>
              </a:rPr>
              <a:t>Built directly into PowerPoint!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2" y="1234757"/>
            <a:ext cx="4571999" cy="0"/>
          </a:xfrm>
          <a:prstGeom prst="line">
            <a:avLst/>
          </a:prstGeom>
          <a:ln>
            <a:solidFill>
              <a:srgbClr val="FFFFFF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1" y="1234757"/>
            <a:ext cx="4571999" cy="0"/>
          </a:xfrm>
          <a:prstGeom prst="line">
            <a:avLst/>
          </a:prstGeom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" name="Group 2047"/>
          <p:cNvGrpSpPr/>
          <p:nvPr/>
        </p:nvGrpSpPr>
        <p:grpSpPr>
          <a:xfrm>
            <a:off x="4547113" y="3508869"/>
            <a:ext cx="4462775" cy="2790069"/>
            <a:chOff x="4547113" y="3091297"/>
            <a:chExt cx="4462775" cy="2790069"/>
          </a:xfrm>
        </p:grpSpPr>
        <p:sp>
          <p:nvSpPr>
            <p:cNvPr id="13" name="Rectangle 12"/>
            <p:cNvSpPr/>
            <p:nvPr/>
          </p:nvSpPr>
          <p:spPr>
            <a:xfrm>
              <a:off x="4547113" y="3091297"/>
              <a:ext cx="776175" cy="1862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500" dirty="0" smtClean="0">
                  <a:solidFill>
                    <a:schemeClr val="bg1">
                      <a:lumMod val="85000"/>
                    </a:schemeClr>
                  </a:solidFill>
                  <a:latin typeface="Franklin Gothic Book" pitchFamily="34" charset="0"/>
                  <a:ea typeface="Segoe UI" pitchFamily="34" charset="0"/>
                  <a:cs typeface="Segoe UI" pitchFamily="34" charset="0"/>
                </a:rPr>
                <a:t>“</a:t>
              </a:r>
              <a:endParaRPr lang="en-US" sz="11500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323288" y="3390049"/>
              <a:ext cx="3686600" cy="2462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“I love this! I’ve been creating all these graphics manually for months and just wanted to smack myself upside the head when I saw this.”</a:t>
              </a: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lvl="0"/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“I can’t believe I’ve been using VISIO all these years!  I've been missing out.”</a:t>
              </a:r>
            </a:p>
            <a:p>
              <a:pPr lvl="0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“I like it because it's simple, intuitive and looks great!  I used it with a client who likes the product and has changed how she represents her project schedules.”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5285666" y="3435592"/>
              <a:ext cx="0" cy="2445774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/>
          <p:cNvSpPr/>
          <p:nvPr/>
        </p:nvSpPr>
        <p:spPr>
          <a:xfrm>
            <a:off x="4948026" y="3050382"/>
            <a:ext cx="389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What are professionals saying about </a:t>
            </a:r>
            <a:b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" pitchFamily="34" charset="0"/>
                <a:ea typeface="Segoe UI" pitchFamily="34" charset="0"/>
                <a:cs typeface="Segoe UI" pitchFamily="34" charset="0"/>
              </a:rPr>
              <a:t>Office Timeline Plus?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E:\dropbox\Dropbox\timelines\tim\b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1600200"/>
            <a:ext cx="4162425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E:\dropbox\Dropbox\timelines\tim\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43475" y="1600200"/>
            <a:ext cx="2381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E:\dropbox\Dropbox\timelines\tim\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26" y="1979607"/>
            <a:ext cx="2381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E:\dropbox\Dropbox\timelines\tim\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26" y="2370132"/>
            <a:ext cx="2381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E:\dropbox\Dropbox\timelines\tim\logo.jpg">
            <a:hlinkClick r:id="rId2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565"/>
            <a:ext cx="4033838" cy="91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25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 36"/>
          <p:cNvSpPr/>
          <p:nvPr/>
        </p:nvSpPr>
        <p:spPr>
          <a:xfrm>
            <a:off x="6324600" y="3763895"/>
            <a:ext cx="2819401" cy="3055570"/>
          </a:xfrm>
          <a:prstGeom prst="roundRect">
            <a:avLst>
              <a:gd name="adj" fmla="val 0"/>
            </a:avLst>
          </a:prstGeom>
          <a:solidFill>
            <a:srgbClr val="D24726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65741" y="6623971"/>
            <a:ext cx="3267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>
                    <a:lumMod val="95000"/>
                  </a:schemeClr>
                </a:solidFill>
              </a:rPr>
              <a:t>Copyright © 2012, Office Timeline, LLC.  All rights reserved.</a:t>
            </a:r>
            <a:endParaRPr 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-1" y="6819465"/>
            <a:ext cx="9143999" cy="723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hlinkClick r:id="rId2"/>
          </p:cNvPr>
          <p:cNvSpPr/>
          <p:nvPr/>
        </p:nvSpPr>
        <p:spPr>
          <a:xfrm>
            <a:off x="6471273" y="5505338"/>
            <a:ext cx="2507001" cy="57795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Learn More</a:t>
            </a:r>
            <a:endParaRPr lang="en-US" sz="240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9" name="Picture 6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331" y="5605951"/>
            <a:ext cx="401111" cy="401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0" y="1"/>
            <a:ext cx="9143999" cy="382828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 descr="E:\dropbox\Dropbox\timelines\tim\bg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9680"/>
            <a:ext cx="914400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E:\dropbox\Dropbox\timelines\tim\logoplus.jpg">
            <a:hlinkClick r:id="rId3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3429000" cy="85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hlinkClick r:id="rId8"/>
          </p:cNvPr>
          <p:cNvSpPr txBox="1"/>
          <p:nvPr/>
        </p:nvSpPr>
        <p:spPr>
          <a:xfrm>
            <a:off x="6581368" y="5985757"/>
            <a:ext cx="2501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www.fppt.com/officetimeline</a:t>
            </a:r>
            <a:endParaRPr lang="en-US" sz="1400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6" name="Rounded Rectangle 25">
            <a:hlinkClick r:id="rId8"/>
          </p:cNvPr>
          <p:cNvSpPr/>
          <p:nvPr/>
        </p:nvSpPr>
        <p:spPr>
          <a:xfrm>
            <a:off x="1857626" y="4462272"/>
            <a:ext cx="4226182" cy="62546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Promotion Code:  </a:t>
            </a:r>
            <a:r>
              <a:rPr lang="en-US" sz="2400" dirty="0" smtClean="0">
                <a:solidFill>
                  <a:srgbClr val="00B05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FPPT2012</a:t>
            </a:r>
            <a:endParaRPr lang="en-US" sz="2400" dirty="0">
              <a:solidFill>
                <a:srgbClr val="00B05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60248" y="4511040"/>
            <a:ext cx="1179576" cy="1589662"/>
            <a:chOff x="460248" y="4511040"/>
            <a:chExt cx="1179576" cy="1589662"/>
          </a:xfrm>
        </p:grpSpPr>
        <p:sp>
          <p:nvSpPr>
            <p:cNvPr id="28" name="Rectangle 27"/>
            <p:cNvSpPr/>
            <p:nvPr/>
          </p:nvSpPr>
          <p:spPr>
            <a:xfrm>
              <a:off x="460248" y="4511040"/>
              <a:ext cx="1179576" cy="158966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60248" y="4648200"/>
              <a:ext cx="117957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>
                      <a:lumMod val="95000"/>
                    </a:schemeClr>
                  </a:solidFill>
                  <a:latin typeface="Agency FB" pitchFamily="34" charset="0"/>
                </a:rPr>
                <a:t>GET</a:t>
              </a: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  <a:latin typeface="Agency FB" pitchFamily="34" charset="0"/>
                </a:rPr>
                <a:t> </a:t>
              </a:r>
              <a:r>
                <a:rPr lang="en-US" sz="2800" dirty="0" smtClean="0">
                  <a:solidFill>
                    <a:schemeClr val="bg1">
                      <a:lumMod val="95000"/>
                    </a:schemeClr>
                  </a:solidFill>
                  <a:latin typeface="Agency FB" pitchFamily="34" charset="0"/>
                </a:rPr>
                <a:t>15% OFF!</a:t>
              </a:r>
              <a:endParaRPr lang="en-US" sz="2800" dirty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857627" y="5337640"/>
            <a:ext cx="4116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ea typeface="Segoe UI" pitchFamily="34" charset="0"/>
                <a:cs typeface="Segoe UI" pitchFamily="34" charset="0"/>
              </a:rPr>
              <a:t>Receive a 15% discount on your purchase of Office Timeline Plus edition when you use promotion code “FPPT2012”.</a:t>
            </a:r>
          </a:p>
        </p:txBody>
      </p:sp>
    </p:spTree>
    <p:extLst>
      <p:ext uri="{BB962C8B-B14F-4D97-AF65-F5344CB8AC3E}">
        <p14:creationId xmlns:p14="http://schemas.microsoft.com/office/powerpoint/2010/main" val="3811497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4"/>
  <p:tag name="MMPROD_UIDATA" val="&lt;database version=&quot;8.0&quot;&gt;&lt;object type=&quot;1&quot; unique_id=&quot;10001&quot;&gt;&lt;object type=&quot;2&quot; unique_id=&quot;27329&quot;&gt;&lt;object type=&quot;3&quot; unique_id=&quot;27331&quot;&gt;&lt;property id=&quot;20148&quot; value=&quot;5&quot;/&gt;&lt;property id=&quot;20300&quot; value=&quot;Slide 2&quot;/&gt;&lt;property id=&quot;20307&quot; value=&quot;265&quot;/&gt;&lt;/object&gt;&lt;object type=&quot;3&quot; unique_id=&quot;27332&quot;&gt;&lt;property id=&quot;20148&quot; value=&quot;5&quot;/&gt;&lt;property id=&quot;20300&quot; value=&quot;Slide 3&quot;/&gt;&lt;property id=&quot;20307&quot; value=&quot;266&quot;/&gt;&lt;/object&gt;&lt;object type=&quot;3&quot; unique_id=&quot;27544&quot;&gt;&lt;property id=&quot;20148&quot; value=&quot;5&quot;/&gt;&lt;property id=&quot;20300&quot; value=&quot;Slide 1 - &amp;quot;Marketing Plan&amp;quot;&quot;/&gt;&lt;property id=&quot;20307&quot; value=&quot;272&quot;/&gt;&lt;/object&gt;&lt;/object&gt;&lt;object type=&quot;8&quot; unique_id=&quot;27337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YTIMEBANDDATE" val="Y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IGHTTIMEBANDDAT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TYPE" val="Phases"/>
  <p:tag name="INTERVALVERTCONNECTOR" val="False"/>
  <p:tag name="AUTOFIT" val="1"/>
  <p:tag name="TIMEBANDROUNDED" val="false"/>
  <p:tag name="TIMEBANDTHIN" val="false"/>
  <p:tag name="SHOWFLAGDIALOG" val="Finish"/>
  <p:tag name="INTERVALTHICKBAND" val="false"/>
  <p:tag name="INTERVALABOVE" val="false"/>
  <p:tag name="WORDWRAPMILESTONE" val="true"/>
  <p:tag name="WORDWRAPINTERVAL" val="true"/>
  <p:tag name="TIMESCALEPOINT" val="Months"/>
  <p:tag name="CONFIGUREAUTOMATICFLAG" val="True"/>
  <p:tag name="MILESTONEDATEFORMAT" val="M/d/yy"/>
  <p:tag name="INTERVALDATEFORMAT" val="M/d/yy"/>
  <p:tag name="TIMESCALEDATEFORMAT" val="MMM"/>
  <p:tag name="INTERVALDATE" val="Right"/>
  <p:tag name="INTERVALHORIZCONNECTOR" val="True"/>
  <p:tag name="INTERVALTEXT" val="Center"/>
  <p:tag name="TODAYMARKERFONTCHANGES" val="Calibri;11"/>
  <p:tag name="MARKERCOLOR" val="254,186,10,False"/>
  <p:tag name="ELAPSEDSTYLE" val="wide"/>
  <p:tag name="TIMEBANDPOS" val="custom"/>
  <p:tag name="CUSTOMTIMEBANDPOSITION" val="141.3007"/>
  <p:tag name="FLAGCONNECTORCOLOR" val="79,129,189,True"/>
  <p:tag name="INTERVALDURATIONPOSITION" val="Hide"/>
  <p:tag name="MILESTONEDEFAULTFONT" val="Calibri;11;False;-16777216;False;False"/>
  <p:tag name="MILESTONEDATEDEFAULTFONT" val="Calibri;10;False;-14726787;False;False"/>
  <p:tag name="TASKDEFAULTFONT" val="Calibri;11;False;-16777216;False;False"/>
  <p:tag name="TASKDATEDEFAULTFONT" val="Calibri;10;False;-14726787;False;False"/>
  <p:tag name="VERSION" val="1.76"/>
  <p:tag name="TIMELINECULTURE" val="en-US"/>
  <p:tag name="TIMEBANDPOSCUSTOM" val="10"/>
  <p:tag name="3DEFFECT" val="true"/>
  <p:tag name="PREVIOUSTIMEBANDPOSITION" val="141.3007"/>
  <p:tag name="LEFTBANDDATE" val="Calibri;24"/>
  <p:tag name="TIMESCALEFONT" val="Calibri;14;False;-16777074;False;False"/>
  <p:tag name="RIGHTBANDDATE" val="Calibri;24"/>
  <p:tag name="TODAYMARKER" val="False"/>
  <p:tag name="TODAYMARKERABOVE" val="False"/>
  <p:tag name="ELAPSED" val="True"/>
  <p:tag name="TIMEBANDDATES" val="both"/>
  <p:tag name="INTERVALTIMESCALEENDDATE" val="1/8/2014 12:00:00 AM"/>
  <p:tag name="INTERVALTIMESCALESTARTDATE" val="6/1/2013 12:00:00 AM"/>
  <p:tag name="CONFIGURETIMESCALEENDDATE" val="1/8/2014 12:00:00 AM"/>
  <p:tag name="CONFIGURETIMESCALESTARTDATE" val="6/1/2013 12:00:00 AM"/>
  <p:tag name="ADJUSTINTERVALTITLETEXT" val="false"/>
  <p:tag name="ADJUSTINTERVALTITLETEXT_TOP" val="false"/>
  <p:tag name="INTERVALHORIZCONNECTORCOLOR" val="-3355444"/>
  <p:tag name="INTERVALVERTCONNECTORCOLOR" val="-3355444"/>
  <p:tag name="INTERVALDURATIONFORMAT" val="Days"/>
  <p:tag name="TIMEBANDPOSVALUE" val="141.3007"/>
  <p:tag name="TIMEBANDCOLOR" val="178,54,1,False"/>
  <p:tag name="ACTUALTIMESCALEENDDATE" val="1/31/2014 12:00:00 AM"/>
  <p:tag name="ACTUALTIMESCALESTARTDATE" val="6/1/2013 12:00:00 AM"/>
  <p:tag name="SLIDEHEIGHT" val="40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5" val="0,114,188,-16747844,False;;06/01/2013 00:00:00;07/28/2013 00:00:00;Situational Analysis;3;tbName;5;;11;;11;;11;0;-16777215;8210719;-15255714;False;59.5;False;False;False;False;False;False;False;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5" val="0,114,188,-16747844,False;;06/01/2013 00:00:00;07/28/2013 00:00:00;Situational Analysis;3;tbStartEndDate;5;;11;;11;;11;0;-16777215;8210719;-15255714;False;59.5;False;False;False;False;False;False;False;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4" val="0,114,188,-16747844,False;;07/28/2013 00:00:00;08/25/2013 00:00:00;Objectives;3;tbName;4;;11;;11;;11;1;-16777215;8210719;-15255714;False;180;False;False;False;False;False;False;False;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4" val="0,114,188,-16747844,False;;07/28/2013 00:00:00;08/25/2013 00:00:00;Objectives;3;tbStartEndDate;4;;11;;11;;11;1;-16777215;8210719;-15255714;False;180;False;False;False;False;False;False;False;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3" val="0,114,188,-16747844,False;;08/20/2013 00:00:00;09/30/2013 00:00:00;Strategy Creation;3;tbName;3;;11;;11;;11;2;-16777215;8210719;-15255714;False;180;False;False;False;False;False;False;False;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3" val="0,114,188,-16747844,False;;08/20/2013 00:00:00;09/30/2013 00:00:00;Strategy Creation;3;tbStartEndDate;3;;11;;11;;11;2;-16777215;8210719;-15255714;False;180;False;False;False;False;False;False;False;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2" val="0,114,188,-16747844,False;;09/08/2013 00:00:00;10/08/2013 00:00:00;Tactics;3;tbName;2;;11;;11;;11;3;-16777215;8210719;-15255714;False;180;False;False;False;False;False;False;False;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2" val="0,114,188,-16747844,False;;09/08/2013 00:00:00;10/08/2013 00:00:00;Tactics;3;tbStartEndDate;2;;11;;11;;11;3;-16777215;8210719;-15255714;False;180;False;False;False;False;False;False;False;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1" val="0,114,188,-16747844,False;;10/08/2013 00:00:00;11/15/2013 00:00:00;Action Plan;3;tbName;1;;11;;11;;11;4;-16777215;8210719;-15255714;False;180;False;False;False;False;False;False;False;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1" val="0,114,188,-16747844,False;;10/08/2013 00:00:00;11/15/2013 00:00:00;Action Plan;3;tbStartEndDate;1;;11;;11;;11;4;-16777215;8210719;-15255714;False;180;False;False;False;False;False;False;False;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0" val="0,114,188,-16747844,False;;11/15/2013 00:00:00;01/08/2014 00:00:00;Control Mechanism;3;Shape;0;;11;;11;;11;5;-16777215;8210719;-15255714;False;180;False;False;False;False;False;False;False;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0" val="0,114,188,-16747844,False;;11/15/2013 00:00:00;01/08/2014 00:00:00;Control Mechanism;3;tbName;0;;11;;11;;11;5;-16777215;8210719;-15255714;False;180;False;False;False;False;False;False;False;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0" val="0,114,188,-16747844,False;;11/15/2013 00:00:00;01/08/2014 00:00:00;Control Mechanism;3;tbStartEndDate;0;;11;;11;;11;5;-16777215;8210719;-15255714;False;180;False;False;False;False;False;False;False;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1" val="0,114,188,-16747844,False;;10/08/2013 00:00:00;11/15/2013 00:00:00;Action Plan;3;Shape;1;;11;;11;;11;4;-16777215;8210719;-15255714;False;180;False;False;False;False;False;False;False;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2" val="0,114,188,-16747844,False;;09/08/2013 00:00:00;10/08/2013 00:00:00;Tactics;3;Shape;2;;11;;11;;11;3;-16777215;8210719;-15255714;False;180;False;False;False;False;False;False;False;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3" val="0,114,188,-16747844,False;;08/20/2013 00:00:00;09/30/2013 00:00:00;Strategy Creation;3;Shape;3;;11;;11;;11;2;-16777215;8210719;-15255714;False;180;False;False;False;False;False;False;False;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4" val="0,114,188,-16747844,False;;07/28/2013 00:00:00;08/25/2013 00:00:00;Objectives;3;Shape;4;;11;;11;;11;1;-16777215;8210719;-15255714;False;180;False;False;False;False;False;False;False;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5" val="0,114,188,-16747844,False;;06/01/2013 00:00:00;07/28/2013 00:00:00;Situational Analysis;3;Shape;5;;11;;11;;11;0;-16777215;8210719;-15255714;False;59.5;False;False;False;False;False;False;False;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BAND" val="Timeband"/>
</p:tagLst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245</Words>
  <Application>Microsoft Macintosh PowerPoint</Application>
  <PresentationFormat>On-screen Show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Marketing Plan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 Brown</dc:creator>
  <cp:lastModifiedBy>Laurel Yan</cp:lastModifiedBy>
  <cp:revision>47</cp:revision>
  <dcterms:created xsi:type="dcterms:W3CDTF">2012-07-20T04:59:23Z</dcterms:created>
  <dcterms:modified xsi:type="dcterms:W3CDTF">2014-06-17T02:26:01Z</dcterms:modified>
</cp:coreProperties>
</file>